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4"/>
  </p:notesMasterIdLst>
  <p:sldIdLst>
    <p:sldId id="256" r:id="rId2"/>
    <p:sldId id="257" r:id="rId3"/>
    <p:sldId id="258" r:id="rId4"/>
    <p:sldId id="271" r:id="rId5"/>
    <p:sldId id="274" r:id="rId6"/>
    <p:sldId id="273" r:id="rId7"/>
    <p:sldId id="275" r:id="rId8"/>
    <p:sldId id="272" r:id="rId9"/>
    <p:sldId id="269" r:id="rId10"/>
    <p:sldId id="276" r:id="rId11"/>
    <p:sldId id="277" r:id="rId12"/>
    <p:sldId id="259" r:id="rId13"/>
    <p:sldId id="260" r:id="rId14"/>
    <p:sldId id="265" r:id="rId15"/>
    <p:sldId id="261" r:id="rId16"/>
    <p:sldId id="262" r:id="rId17"/>
    <p:sldId id="263" r:id="rId18"/>
    <p:sldId id="264" r:id="rId19"/>
    <p:sldId id="266" r:id="rId20"/>
    <p:sldId id="267" r:id="rId21"/>
    <p:sldId id="268" r:id="rId22"/>
    <p:sldId id="27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3F201-F9B9-4208-A30E-4302C26168C8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78646-BAF5-4B95-95C8-EE674D267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18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78646-BAF5-4B95-95C8-EE674D2677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95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7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B2960D-4AF8-4D77-82FD-A1A55F73AB68}" type="datetime1">
              <a:rPr lang="en-US" smtClean="0"/>
              <a:t>8/28/2015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CA927-3400-4BFF-BA26-F88C067F606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3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FC9ADB-E2AF-4C2F-AEE3-67D309912932}" type="datetime1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CA927-3400-4BFF-BA26-F88C067F6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41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1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59B5A0-1069-4AFC-A748-333A054A8955}" type="datetime1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CA927-3400-4BFF-BA26-F88C067F6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208B76-7D66-4531-B68D-65E1D620FE59}" type="datetime1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CA927-3400-4BFF-BA26-F88C067F6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1" y="-53"/>
            <a:ext cx="6858000" cy="685805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C2516-D554-47B1-9116-A521A78654EF}" type="datetime1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CA927-3400-4BFF-BA26-F88C067F606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2"/>
            <a:ext cx="76200" cy="685805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1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29562A-D4C9-4FDD-A867-F33B7C6A2246}" type="datetime1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CA927-3400-4BFF-BA26-F88C067F6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9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9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9D89BB-7A5B-4880-B94B-9AB16758FE89}" type="datetime1">
              <a:rPr lang="en-US" smtClean="0"/>
              <a:t>8/28/2015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CA927-3400-4BFF-BA26-F88C067F6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00212F-28E5-442F-B8CD-981A9450B848}" type="datetime1">
              <a:rPr lang="en-US" smtClean="0"/>
              <a:t>8/28/2015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CA927-3400-4BFF-BA26-F88C067F6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63057B-7750-45F6-8758-553BAA7E13CC}" type="datetime1">
              <a:rPr lang="en-US" smtClean="0"/>
              <a:t>8/28/2015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CA927-3400-4BFF-BA26-F88C067F606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3"/>
            <a:ext cx="73152" cy="685805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1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6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2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282421-9774-438B-94FA-5BA5BEB7F712}" type="datetime1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CA927-3400-4BFF-BA26-F88C067F6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2548C-F0C9-48D1-9DDB-3B303DA8567A}" type="datetime1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CA927-3400-4BFF-BA26-F88C067F606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5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3"/>
            <a:ext cx="685800" cy="204311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7"/>
            <a:ext cx="649224" cy="204311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6" y="-815920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9" y="21104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4" y="1055078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7" y="-53"/>
            <a:ext cx="8131127" cy="685805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9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1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1E7A1B7-DD65-43CD-8636-C50AC28E2363}" type="datetime1">
              <a:rPr lang="en-US" smtClean="0"/>
              <a:t>8/28/2015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1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1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0ECA927-3400-4BFF-BA26-F88C067F606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3"/>
            <a:ext cx="73152" cy="685805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7575" y="1219200"/>
            <a:ext cx="7848600" cy="2743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Knowledge Management System for Manufacturing </a:t>
            </a:r>
            <a:r>
              <a:rPr lang="en-US" dirty="0" smtClean="0"/>
              <a:t>Plants </a:t>
            </a:r>
            <a:r>
              <a:rPr lang="en-US" dirty="0" smtClean="0"/>
              <a:t>in Macedonia and </a:t>
            </a:r>
            <a:r>
              <a:rPr lang="en-US" dirty="0"/>
              <a:t>A</a:t>
            </a:r>
            <a:r>
              <a:rPr lang="en-US" dirty="0" smtClean="0"/>
              <a:t>bsorption Capacity as </a:t>
            </a:r>
            <a:r>
              <a:rPr lang="en-US" dirty="0"/>
              <a:t>E</a:t>
            </a:r>
            <a:r>
              <a:rPr lang="en-US" dirty="0" smtClean="0"/>
              <a:t>merging Country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12585" y="5117446"/>
            <a:ext cx="6031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Betim</a:t>
            </a:r>
            <a:r>
              <a:rPr lang="en-US" dirty="0" smtClean="0"/>
              <a:t> </a:t>
            </a:r>
            <a:r>
              <a:rPr lang="en-US" dirty="0" err="1" smtClean="0"/>
              <a:t>Cico</a:t>
            </a:r>
            <a:r>
              <a:rPr lang="en-US" dirty="0" smtClean="0"/>
              <a:t>, </a:t>
            </a:r>
            <a:r>
              <a:rPr lang="en-US" dirty="0" err="1" smtClean="0"/>
              <a:t>Zamir</a:t>
            </a:r>
            <a:r>
              <a:rPr lang="en-US" dirty="0" smtClean="0"/>
              <a:t> </a:t>
            </a:r>
            <a:r>
              <a:rPr lang="en-US" dirty="0" err="1" smtClean="0"/>
              <a:t>Dika</a:t>
            </a:r>
            <a:r>
              <a:rPr lang="en-US" dirty="0" smtClean="0"/>
              <a:t>, Adrian </a:t>
            </a:r>
            <a:r>
              <a:rPr lang="en-US" dirty="0" err="1" smtClean="0"/>
              <a:t>B</a:t>
            </a:r>
            <a:r>
              <a:rPr lang="en-US" dirty="0" err="1" smtClean="0"/>
              <a:t>esimi</a:t>
            </a:r>
            <a:r>
              <a:rPr lang="en-US" dirty="0"/>
              <a:t>, Haris </a:t>
            </a:r>
            <a:r>
              <a:rPr lang="en-US" dirty="0" smtClean="0"/>
              <a:t>Memeti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0" y="6400799"/>
            <a:ext cx="72042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15</a:t>
            </a:r>
            <a:r>
              <a:rPr lang="en-US" sz="1400" b="1" i="1" baseline="30000" dirty="0" smtClean="0"/>
              <a:t>th</a:t>
            </a:r>
            <a:r>
              <a:rPr lang="en-US" sz="1400" b="1" i="1" dirty="0" smtClean="0"/>
              <a:t> Workshop on Software Engineering Education and Reverse Engineering</a:t>
            </a:r>
            <a:endParaRPr lang="en-US" sz="1400" b="1" i="1" dirty="0"/>
          </a:p>
        </p:txBody>
      </p:sp>
      <p:pic>
        <p:nvPicPr>
          <p:cNvPr id="1026" name="Picture 2" descr="http://www.uetcentre.org/portal/images/seeulogo_klasik_2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3" y="5738316"/>
            <a:ext cx="990600" cy="985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310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9"/>
            <a:ext cx="7790688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is absorptive capacity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Ability of a company to recognize and act in the target of new information.</a:t>
            </a:r>
          </a:p>
          <a:p>
            <a:endParaRPr lang="en-US" dirty="0"/>
          </a:p>
          <a:p>
            <a:r>
              <a:rPr lang="en-US" dirty="0" smtClean="0"/>
              <a:t>There are many models applied.</a:t>
            </a:r>
          </a:p>
          <a:p>
            <a:endParaRPr lang="en-US" dirty="0"/>
          </a:p>
          <a:p>
            <a:r>
              <a:rPr lang="en-US" dirty="0" smtClean="0"/>
              <a:t>Absorptive capacity helps in performance and organizational learning of a company.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A927-3400-4BFF-BA26-F88C067F606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98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A927-3400-4BFF-BA26-F88C067F6060}" type="slidenum">
              <a:rPr lang="en-US" smtClean="0"/>
              <a:t>11</a:t>
            </a:fld>
            <a:endParaRPr lang="en-US"/>
          </a:p>
        </p:txBody>
      </p:sp>
      <p:pic>
        <p:nvPicPr>
          <p:cNvPr id="3074" name="Picture 2" descr="C:\Users\Haris Memeti\Desktop\knowledge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90600"/>
            <a:ext cx="7768579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501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/>
          <a:lstStyle/>
          <a:p>
            <a:r>
              <a:rPr lang="en-US" dirty="0" smtClean="0"/>
              <a:t>Aims of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8001000" cy="53340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sz="2600" dirty="0" smtClean="0"/>
              <a:t>Defining the level of absorptive </a:t>
            </a:r>
            <a:r>
              <a:rPr lang="en-US" sz="2600" dirty="0" smtClean="0"/>
              <a:t>capacity </a:t>
            </a:r>
            <a:r>
              <a:rPr lang="en-US" sz="2600" dirty="0" smtClean="0"/>
              <a:t>and knowledge transfer in emerging countries by using Information </a:t>
            </a:r>
            <a:r>
              <a:rPr lang="en-US" sz="2600" dirty="0" smtClean="0"/>
              <a:t>Technology.</a:t>
            </a:r>
            <a:endParaRPr lang="en-US" sz="2600" dirty="0" smtClean="0"/>
          </a:p>
          <a:p>
            <a:pPr>
              <a:buClr>
                <a:schemeClr val="tx1"/>
              </a:buClr>
            </a:pPr>
            <a:endParaRPr lang="en-US" sz="2600" dirty="0" smtClean="0"/>
          </a:p>
          <a:p>
            <a:pPr>
              <a:buClr>
                <a:schemeClr val="tx1"/>
              </a:buClr>
            </a:pPr>
            <a:r>
              <a:rPr lang="en-US" sz="2600" dirty="0" smtClean="0"/>
              <a:t>Finding </a:t>
            </a:r>
            <a:r>
              <a:rPr lang="en-US" sz="2600" dirty="0" smtClean="0"/>
              <a:t>ways to increase </a:t>
            </a:r>
            <a:r>
              <a:rPr lang="en-US" sz="2600" dirty="0" smtClean="0"/>
              <a:t>knowledge </a:t>
            </a:r>
            <a:r>
              <a:rPr lang="en-US" sz="2600" dirty="0" smtClean="0"/>
              <a:t>transfer in emerging countries by using Information Systems.</a:t>
            </a:r>
          </a:p>
          <a:p>
            <a:pPr>
              <a:buClr>
                <a:schemeClr val="tx1"/>
              </a:buClr>
            </a:pPr>
            <a:endParaRPr lang="en-US" sz="2600" dirty="0" smtClean="0"/>
          </a:p>
          <a:p>
            <a:pPr>
              <a:buClr>
                <a:schemeClr val="tx1"/>
              </a:buClr>
            </a:pPr>
            <a:r>
              <a:rPr lang="en-US" sz="2600" dirty="0" smtClean="0"/>
              <a:t>Using </a:t>
            </a:r>
            <a:r>
              <a:rPr lang="en-US" sz="2600" dirty="0" smtClean="0"/>
              <a:t>IT to measure </a:t>
            </a:r>
            <a:r>
              <a:rPr lang="en-US" sz="2600" dirty="0" smtClean="0"/>
              <a:t>companies’ </a:t>
            </a:r>
            <a:r>
              <a:rPr lang="en-US" sz="2600" dirty="0" smtClean="0"/>
              <a:t>performance </a:t>
            </a:r>
            <a:r>
              <a:rPr lang="en-US" sz="2600" dirty="0" smtClean="0"/>
              <a:t>in</a:t>
            </a:r>
            <a:r>
              <a:rPr lang="en-US" sz="2600" dirty="0" smtClean="0"/>
              <a:t> emerging </a:t>
            </a:r>
            <a:r>
              <a:rPr lang="en-US" sz="2600" dirty="0" smtClean="0"/>
              <a:t>countries.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A927-3400-4BFF-BA26-F88C067F606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0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/>
          <a:lstStyle/>
          <a:p>
            <a:r>
              <a:rPr lang="en-US" dirty="0" smtClean="0"/>
              <a:t>Research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943088" cy="54102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sz="2800" dirty="0" smtClean="0"/>
              <a:t>Capability of emerging countries like Macedonia to absorb and transfer knowledge by means of Information </a:t>
            </a:r>
            <a:r>
              <a:rPr lang="en-US" sz="2800" dirty="0" smtClean="0"/>
              <a:t>Technology.</a:t>
            </a:r>
            <a:endParaRPr lang="en-US" sz="2800" dirty="0" smtClean="0"/>
          </a:p>
          <a:p>
            <a:pPr>
              <a:buClr>
                <a:schemeClr val="tx1"/>
              </a:buClr>
            </a:pPr>
            <a:endParaRPr lang="en-US" sz="2800" dirty="0" smtClean="0"/>
          </a:p>
          <a:p>
            <a:pPr>
              <a:buClr>
                <a:schemeClr val="tx1"/>
              </a:buClr>
            </a:pPr>
            <a:r>
              <a:rPr lang="en-US" sz="2800" dirty="0" smtClean="0"/>
              <a:t>Impact </a:t>
            </a:r>
            <a:r>
              <a:rPr lang="en-US" sz="2800" dirty="0" smtClean="0"/>
              <a:t>of Information </a:t>
            </a:r>
            <a:r>
              <a:rPr lang="en-US" sz="2800" dirty="0" smtClean="0"/>
              <a:t>Technology </a:t>
            </a:r>
            <a:r>
              <a:rPr lang="en-US" sz="2800" dirty="0" smtClean="0"/>
              <a:t>in organizational structure for effectiveness. </a:t>
            </a:r>
          </a:p>
          <a:p>
            <a:pPr>
              <a:buClr>
                <a:schemeClr val="tx1"/>
              </a:buClr>
            </a:pPr>
            <a:endParaRPr lang="en-US" sz="2800" dirty="0" smtClean="0"/>
          </a:p>
          <a:p>
            <a:pPr>
              <a:buClr>
                <a:schemeClr val="tx1"/>
              </a:buClr>
            </a:pPr>
            <a:r>
              <a:rPr lang="en-US" sz="2800" dirty="0" smtClean="0"/>
              <a:t>Representation </a:t>
            </a:r>
            <a:r>
              <a:rPr lang="en-US" sz="2800" dirty="0" smtClean="0"/>
              <a:t>of knowledge transfer between developed and emerging countries.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A927-3400-4BFF-BA26-F88C067F606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4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943088" cy="5257800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</a:pPr>
            <a:r>
              <a:rPr lang="en-US" dirty="0"/>
              <a:t>Interest of managers to apply new technologies for absorbing knowledge in emerging countries.</a:t>
            </a:r>
          </a:p>
          <a:p>
            <a:pPr>
              <a:buClr>
                <a:schemeClr val="tx1"/>
              </a:buClr>
            </a:pPr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dirty="0" smtClean="0"/>
              <a:t>Investments </a:t>
            </a:r>
            <a:r>
              <a:rPr lang="en-US" dirty="0"/>
              <a:t>in general </a:t>
            </a:r>
            <a:r>
              <a:rPr lang="en-US" dirty="0" smtClean="0"/>
              <a:t>on </a:t>
            </a:r>
            <a:r>
              <a:rPr lang="en-US" dirty="0"/>
              <a:t>Information </a:t>
            </a:r>
            <a:r>
              <a:rPr lang="en-US" dirty="0" smtClean="0"/>
              <a:t>Technology.</a:t>
            </a:r>
            <a:endParaRPr lang="en-US" dirty="0"/>
          </a:p>
          <a:p>
            <a:pPr>
              <a:buClr>
                <a:schemeClr val="tx1"/>
              </a:buClr>
            </a:pPr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dirty="0" smtClean="0"/>
              <a:t>Culture </a:t>
            </a:r>
            <a:r>
              <a:rPr lang="en-US" dirty="0"/>
              <a:t>Influence in assumptions and decision making in Information Systems.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A927-3400-4BFF-BA26-F88C067F6060}" type="slidenum">
              <a:rPr lang="en-US" smtClean="0"/>
              <a:t>14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/>
          <a:lstStyle/>
          <a:p>
            <a:r>
              <a:rPr lang="en-US" dirty="0" smtClean="0"/>
              <a:t>Research 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88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51816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sz="2700" dirty="0" smtClean="0"/>
              <a:t>Information </a:t>
            </a:r>
            <a:r>
              <a:rPr lang="en-US" sz="2700" dirty="0" smtClean="0"/>
              <a:t>technology </a:t>
            </a:r>
            <a:r>
              <a:rPr lang="en-US" sz="2700" dirty="0" smtClean="0"/>
              <a:t>will play an important role on recognizing new knowledge in Macedonia with any knowledge management system applied for a manufacturing plant.</a:t>
            </a:r>
          </a:p>
          <a:p>
            <a:pPr>
              <a:buClr>
                <a:schemeClr val="tx1"/>
              </a:buClr>
            </a:pPr>
            <a:endParaRPr lang="en-US" sz="2700" dirty="0" smtClean="0"/>
          </a:p>
          <a:p>
            <a:pPr>
              <a:buClr>
                <a:schemeClr val="tx1"/>
              </a:buClr>
            </a:pPr>
            <a:r>
              <a:rPr lang="en-US" sz="2700" dirty="0" smtClean="0"/>
              <a:t>Knowledge </a:t>
            </a:r>
            <a:r>
              <a:rPr lang="en-US" sz="2700" dirty="0" smtClean="0"/>
              <a:t>management system capability will increase the range of quality in manufacturing plants in Macedonia. </a:t>
            </a:r>
          </a:p>
          <a:p>
            <a:pPr>
              <a:buClr>
                <a:schemeClr val="tx1"/>
              </a:buClr>
            </a:pPr>
            <a:endParaRPr lang="en-US" sz="2700" dirty="0" smtClean="0"/>
          </a:p>
          <a:p>
            <a:pPr>
              <a:buClr>
                <a:schemeClr val="tx1"/>
              </a:buClr>
            </a:pPr>
            <a:r>
              <a:rPr lang="en-US" sz="2700" dirty="0" smtClean="0"/>
              <a:t>Absorption </a:t>
            </a:r>
            <a:r>
              <a:rPr lang="en-US" sz="2700" dirty="0" smtClean="0"/>
              <a:t>capacity would differ from country to country in the group of emerging countries. </a:t>
            </a:r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A927-3400-4BFF-BA26-F88C067F606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4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7929"/>
            <a:ext cx="7498080" cy="1143000"/>
          </a:xfrm>
        </p:spPr>
        <p:txBody>
          <a:bodyPr/>
          <a:lstStyle/>
          <a:p>
            <a:r>
              <a:rPr lang="en-US" dirty="0" smtClean="0"/>
              <a:t>Importance of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dirty="0" smtClean="0"/>
              <a:t>Information Systems usage and knowledge absorption in emerging countries.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Variety in the development and bringing new era in manufacturing plants in emerging countries.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Investment in ERP, Supply Chain Management and Total Quality Management.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A927-3400-4BFF-BA26-F88C067F606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0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5859"/>
            <a:ext cx="7498080" cy="1143000"/>
          </a:xfrm>
        </p:spPr>
        <p:txBody>
          <a:bodyPr/>
          <a:lstStyle/>
          <a:p>
            <a:r>
              <a:rPr lang="en-US" dirty="0" smtClean="0"/>
              <a:t>Significant prior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51054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dirty="0" smtClean="0"/>
              <a:t>How </a:t>
            </a:r>
            <a:r>
              <a:rPr lang="en-US" dirty="0" smtClean="0"/>
              <a:t>many companies from developed countries have manufacturing plants in Macedonia?</a:t>
            </a:r>
          </a:p>
          <a:p>
            <a:pPr>
              <a:buClr>
                <a:schemeClr val="tx1"/>
              </a:buClr>
            </a:pPr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dirty="0" smtClean="0"/>
              <a:t>Availability </a:t>
            </a:r>
            <a:r>
              <a:rPr lang="en-US" dirty="0" smtClean="0"/>
              <a:t>of companies in Macedonia to implement the needed technology </a:t>
            </a:r>
          </a:p>
          <a:p>
            <a:pPr>
              <a:buClr>
                <a:schemeClr val="tx1"/>
              </a:buClr>
            </a:pPr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dirty="0" smtClean="0"/>
              <a:t>Level </a:t>
            </a:r>
            <a:r>
              <a:rPr lang="en-US" dirty="0" smtClean="0"/>
              <a:t>of education in emerging countries.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A927-3400-4BFF-BA26-F88C067F606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5858"/>
            <a:ext cx="7498080" cy="12595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Research approach and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dirty="0" smtClean="0"/>
              <a:t>Emerging countries and a relation with developing countries.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Questions to managers for improvement or difference in Information Systems.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Analysis of opening manufacturing plant in Macedonia, benefits etc.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Level of absorbance between emerging countries.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A927-3400-4BFF-BA26-F88C067F606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8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3715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Potential outcomes and 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943088" cy="47244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dirty="0" smtClean="0"/>
              <a:t>Knowledge Management System may be useful tool for developing manufacturing process in Macedonia.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Information Technology would have a big contribution to make minor changes in absorbance.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Knowledge transferred and their representation is important.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A927-3400-4BFF-BA26-F88C067F606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3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54864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dirty="0" smtClean="0"/>
              <a:t>Introduction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Aims of Research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Hypothesis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Importance of Research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Significant prior of research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Research approach and methodology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Potential outcomes of research and importance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Conclusion</a:t>
            </a:r>
          </a:p>
          <a:p>
            <a:pPr>
              <a:buClr>
                <a:schemeClr val="tx1"/>
              </a:buClr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A927-3400-4BFF-BA26-F88C067F606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40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417639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</a:pPr>
            <a:r>
              <a:rPr lang="en-US" dirty="0" smtClean="0"/>
              <a:t>Information system might bring lower level of knowledge absorption if not used properly.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Company can become bigger if has successful cycle of application of knowledge management system.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Performance of a company in developed country and emerging country in prospect of Information Technology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A927-3400-4BFF-BA26-F88C067F606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2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295399"/>
          </a:xfrm>
        </p:spPr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924800" cy="5257800"/>
          </a:xfrm>
        </p:spPr>
        <p:txBody>
          <a:bodyPr>
            <a:normAutofit fontScale="55000" lnSpcReduction="20000"/>
          </a:bodyPr>
          <a:lstStyle/>
          <a:p>
            <a:pPr>
              <a:buClr>
                <a:schemeClr val="tx1"/>
              </a:buClr>
            </a:pPr>
            <a:r>
              <a:rPr lang="en-US" dirty="0" smtClean="0"/>
              <a:t>Nungpil </a:t>
            </a:r>
            <a:r>
              <a:rPr lang="en-US" dirty="0"/>
              <a:t>Hahn and Mani R. </a:t>
            </a:r>
            <a:r>
              <a:rPr lang="en-US" dirty="0" err="1"/>
              <a:t>Subramani</a:t>
            </a:r>
            <a:r>
              <a:rPr lang="en-US" dirty="0"/>
              <a:t>. 2000. A framework of knowledge management systems: issues and challenges for theory and practice. In Proceedings of the twenty first international conference on Information systems (ICIS '00). Association for Information Systems, Atlanta, GA, USA, 302-312.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M</a:t>
            </a:r>
            <a:r>
              <a:rPr lang="en-US" dirty="0"/>
              <a:t>. Lynne Markus, </a:t>
            </a:r>
            <a:r>
              <a:rPr lang="en-US" dirty="0" err="1"/>
              <a:t>Cornelis</a:t>
            </a:r>
            <a:r>
              <a:rPr lang="en-US" dirty="0"/>
              <a:t> Tanis, and Paul C. van </a:t>
            </a:r>
            <a:r>
              <a:rPr lang="en-US" dirty="0" err="1"/>
              <a:t>Fenema</a:t>
            </a:r>
            <a:r>
              <a:rPr lang="en-US" dirty="0"/>
              <a:t>. 2000. Enterprise resource planning: multisite ERP implementations. </a:t>
            </a:r>
            <a:r>
              <a:rPr lang="en-US" dirty="0" err="1"/>
              <a:t>Commun</a:t>
            </a:r>
            <a:r>
              <a:rPr lang="en-US" dirty="0"/>
              <a:t>. ACM 43, 4 (April 2000), 42-46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Cao</a:t>
            </a:r>
            <a:r>
              <a:rPr lang="en-US" dirty="0"/>
              <a:t>, L., &amp; Zhu, </a:t>
            </a:r>
            <a:r>
              <a:rPr lang="en-US" dirty="0" smtClean="0"/>
              <a:t>H. </a:t>
            </a:r>
            <a:r>
              <a:rPr lang="en-US" dirty="0"/>
              <a:t>(2013). Normal accidents: data quality problems in ERP-enabled manufacturing. Journal of Data and Information Quality </a:t>
            </a:r>
            <a:r>
              <a:rPr lang="en-US" dirty="0" smtClean="0"/>
              <a:t>(JDIQ</a:t>
            </a:r>
            <a:r>
              <a:rPr lang="en-US" dirty="0"/>
              <a:t>), 4(3), 11</a:t>
            </a:r>
            <a:r>
              <a:rPr lang="en-US" dirty="0" smtClean="0"/>
              <a:t>.</a:t>
            </a:r>
          </a:p>
          <a:p>
            <a:pPr>
              <a:buClr>
                <a:schemeClr val="tx1"/>
              </a:buClr>
            </a:pPr>
            <a:r>
              <a:rPr lang="en-US" dirty="0" err="1"/>
              <a:t>Shaul</a:t>
            </a:r>
            <a:r>
              <a:rPr lang="en-US" dirty="0"/>
              <a:t>, L., &amp; </a:t>
            </a:r>
            <a:r>
              <a:rPr lang="en-US" dirty="0" err="1"/>
              <a:t>Tauber</a:t>
            </a:r>
            <a:r>
              <a:rPr lang="en-US" dirty="0"/>
              <a:t>, D. (2013). Critical success factors in enterprise resource planning systems: Review of the last decade. ACM Computing Surveys (CSUR), 45(4), 55</a:t>
            </a:r>
            <a:r>
              <a:rPr lang="en-US" dirty="0" smtClean="0"/>
              <a:t>.</a:t>
            </a:r>
          </a:p>
          <a:p>
            <a:pPr>
              <a:buClr>
                <a:schemeClr val="tx1"/>
              </a:buClr>
            </a:pPr>
            <a:r>
              <a:rPr lang="en-US" dirty="0" err="1"/>
              <a:t>Shaul</a:t>
            </a:r>
            <a:r>
              <a:rPr lang="en-US" dirty="0"/>
              <a:t>, L., &amp; </a:t>
            </a:r>
            <a:r>
              <a:rPr lang="en-US" dirty="0" err="1"/>
              <a:t>Tauber</a:t>
            </a:r>
            <a:r>
              <a:rPr lang="en-US" dirty="0"/>
              <a:t>, D. (2013). Critical success factors in enterprise resource planning systems: Review of the last decade. ACM Computing Surveys (CSUR), 45(4), 55.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Gupta</a:t>
            </a:r>
            <a:r>
              <a:rPr lang="en-US" dirty="0"/>
              <a:t>, A., &amp; </a:t>
            </a:r>
            <a:r>
              <a:rPr lang="en-US" dirty="0" err="1"/>
              <a:t>Seshasai</a:t>
            </a:r>
            <a:r>
              <a:rPr lang="en-US" dirty="0"/>
              <a:t>, S. (2007). 24-hour knowledge factory: Using Internet technology to leverage spatial and temporal separations. ACM Transactions on Internet Technology (TOIT), 7(3), 14.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A927-3400-4BFF-BA26-F88C067F606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2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Questions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A927-3400-4BFF-BA26-F88C067F606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72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943088" cy="5257800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</a:pPr>
            <a:r>
              <a:rPr lang="en-US" dirty="0" smtClean="0"/>
              <a:t>Knowledge Management is a concept developed for capturing, developing also effectively using organizational knowledge.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Macedonia </a:t>
            </a:r>
            <a:r>
              <a:rPr lang="en-US" dirty="0" smtClean="0"/>
              <a:t>is</a:t>
            </a:r>
            <a:r>
              <a:rPr lang="en-US" dirty="0" smtClean="0"/>
              <a:t> </a:t>
            </a:r>
            <a:r>
              <a:rPr lang="en-US" dirty="0" smtClean="0"/>
              <a:t>an emerging country and </a:t>
            </a:r>
            <a:r>
              <a:rPr lang="en-US" dirty="0" smtClean="0"/>
              <a:t>has knowledge </a:t>
            </a:r>
            <a:r>
              <a:rPr lang="en-US" dirty="0" smtClean="0"/>
              <a:t>management importance. 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Benefits and availability of Macedonia to adopt IT systems in knowledge management process and information sharing.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A927-3400-4BFF-BA26-F88C067F60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KM System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to retrieve, collect and share information.</a:t>
            </a:r>
          </a:p>
          <a:p>
            <a:r>
              <a:rPr lang="en-US" dirty="0" smtClean="0"/>
              <a:t>Uses knowledge for any purpose of an organization.</a:t>
            </a:r>
          </a:p>
          <a:p>
            <a:r>
              <a:rPr lang="en-US" dirty="0" smtClean="0"/>
              <a:t>Enhances the cycle of KM by creating data, storing and mining repositories.</a:t>
            </a:r>
          </a:p>
          <a:p>
            <a:r>
              <a:rPr lang="en-US" dirty="0" smtClean="0"/>
              <a:t>Used for better collaboration.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A927-3400-4BFF-BA26-F88C067F60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4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A927-3400-4BFF-BA26-F88C067F6060}" type="slidenum">
              <a:rPr lang="en-US" smtClean="0"/>
              <a:t>5</a:t>
            </a:fld>
            <a:endParaRPr lang="en-US"/>
          </a:p>
        </p:txBody>
      </p:sp>
      <p:pic>
        <p:nvPicPr>
          <p:cNvPr id="1026" name="Picture 2" descr="C:\Users\Haris Memeti\Desktop\knowledge 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087582"/>
            <a:ext cx="7513361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60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04800"/>
            <a:ext cx="7498080" cy="5943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KM is all about making right decisions for a company.</a:t>
            </a:r>
          </a:p>
          <a:p>
            <a:r>
              <a:rPr lang="en-US" dirty="0" smtClean="0"/>
              <a:t>Company uses KM to create strategies and tactics in systematic management of knowledge.</a:t>
            </a:r>
          </a:p>
          <a:p>
            <a:r>
              <a:rPr lang="en-US" dirty="0" smtClean="0"/>
              <a:t>It helps to learn for old mistakes of a company.</a:t>
            </a:r>
          </a:p>
          <a:p>
            <a:r>
              <a:rPr lang="en-US" dirty="0" smtClean="0"/>
              <a:t>It helps in the ability of a company to innovate on a specific field.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A927-3400-4BFF-BA26-F88C067F606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7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A927-3400-4BFF-BA26-F88C067F6060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2" descr="http://www.unicri.it/topics/cbrn/kms/kms_sche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775855"/>
            <a:ext cx="7593106" cy="5378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700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Macedonia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Cheap work force.</a:t>
            </a:r>
          </a:p>
          <a:p>
            <a:endParaRPr lang="en-US" dirty="0" smtClean="0"/>
          </a:p>
          <a:p>
            <a:r>
              <a:rPr lang="en-US" dirty="0" smtClean="0"/>
              <a:t>Young population as employee.</a:t>
            </a:r>
          </a:p>
          <a:p>
            <a:endParaRPr lang="en-US" dirty="0" smtClean="0"/>
          </a:p>
          <a:p>
            <a:r>
              <a:rPr lang="en-US" dirty="0" smtClean="0"/>
              <a:t>Close to European Countries.</a:t>
            </a:r>
          </a:p>
          <a:p>
            <a:endParaRPr lang="en-US" dirty="0" smtClean="0"/>
          </a:p>
          <a:p>
            <a:r>
              <a:rPr lang="en-US" dirty="0" smtClean="0"/>
              <a:t>Knowledge can be transferred easily.</a:t>
            </a:r>
          </a:p>
          <a:p>
            <a:endParaRPr lang="en-US" dirty="0" smtClean="0"/>
          </a:p>
          <a:p>
            <a:r>
              <a:rPr lang="en-US" dirty="0" smtClean="0"/>
              <a:t>Business process initiation is literally easy.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A927-3400-4BFF-BA26-F88C067F606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2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A927-3400-4BFF-BA26-F88C067F6060}" type="slidenum">
              <a:rPr lang="en-US" smtClean="0"/>
              <a:t>9</a:t>
            </a:fld>
            <a:endParaRPr lang="en-US"/>
          </a:p>
        </p:txBody>
      </p:sp>
      <p:pic>
        <p:nvPicPr>
          <p:cNvPr id="2" name="Picture 2" descr="C:\Users\Haris Memeti\Desktop\Knowled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479742"/>
            <a:ext cx="5917316" cy="569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390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445</TotalTime>
  <Words>901</Words>
  <Application>Microsoft Office PowerPoint</Application>
  <PresentationFormat>On-screen Show (4:3)</PresentationFormat>
  <Paragraphs>121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Solstice</vt:lpstr>
      <vt:lpstr>Knowledge Management System for Manufacturing Plants in Macedonia and Absorption Capacity as Emerging Country</vt:lpstr>
      <vt:lpstr>OUTLINE</vt:lpstr>
      <vt:lpstr>Introduction</vt:lpstr>
      <vt:lpstr>What is KM System ?</vt:lpstr>
      <vt:lpstr>PowerPoint Presentation</vt:lpstr>
      <vt:lpstr>PowerPoint Presentation</vt:lpstr>
      <vt:lpstr>PowerPoint Presentation</vt:lpstr>
      <vt:lpstr>Why Macedonia ?</vt:lpstr>
      <vt:lpstr>PowerPoint Presentation</vt:lpstr>
      <vt:lpstr>What is absorptive capacity ?</vt:lpstr>
      <vt:lpstr>PowerPoint Presentation</vt:lpstr>
      <vt:lpstr>Aims of Research</vt:lpstr>
      <vt:lpstr>Research Field</vt:lpstr>
      <vt:lpstr>Research Field</vt:lpstr>
      <vt:lpstr>Hypothesis</vt:lpstr>
      <vt:lpstr>Importance of Research</vt:lpstr>
      <vt:lpstr>Significant prior research</vt:lpstr>
      <vt:lpstr>Research approach and methodology</vt:lpstr>
      <vt:lpstr>Potential outcomes and importance</vt:lpstr>
      <vt:lpstr>Conclusion</vt:lpstr>
      <vt:lpstr>Bibliography</vt:lpstr>
      <vt:lpstr>Thank you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Thesis Proposal Presentation</dc:title>
  <dc:creator>Haris Memeti</dc:creator>
  <cp:lastModifiedBy>Haris Memeti</cp:lastModifiedBy>
  <cp:revision>51</cp:revision>
  <dcterms:created xsi:type="dcterms:W3CDTF">2015-03-19T01:01:05Z</dcterms:created>
  <dcterms:modified xsi:type="dcterms:W3CDTF">2015-08-28T02:17:37Z</dcterms:modified>
</cp:coreProperties>
</file>